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media/image15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5" r:id="rId10"/>
    <p:sldId id="268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9" r:id="rId21"/>
    <p:sldId id="264" r:id="rId22"/>
    <p:sldId id="276" r:id="rId23"/>
    <p:sldId id="277" r:id="rId24"/>
    <p:sldId id="278" r:id="rId25"/>
  </p:sldIdLst>
  <p:sldSz cx="12192000" cy="6858000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1CF6B98E-A970-4711-B298-0153E40127DE}" type="datetimeFigureOut">
              <a:rPr lang="ro-RO" smtClean="0"/>
              <a:t>20.05.2026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4AD5567F-4C36-4FCC-AA5B-E68113277BC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251582628"/>
      </p:ext>
    </p:extLst>
  </p:cSld>
  <p:clrMapOvr>
    <a:masterClrMapping/>
  </p:clrMapOvr>
  <p:transition spd="med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6B98E-A970-4711-B298-0153E40127DE}" type="datetimeFigureOut">
              <a:rPr lang="ro-RO" smtClean="0"/>
              <a:t>20.05.2026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5567F-4C36-4FCC-AA5B-E68113277BC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904943485"/>
      </p:ext>
    </p:extLst>
  </p:cSld>
  <p:clrMapOvr>
    <a:masterClrMapping/>
  </p:clrMapOvr>
  <p:transition spd="med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6B98E-A970-4711-B298-0153E40127DE}" type="datetimeFigureOut">
              <a:rPr lang="ro-RO" smtClean="0"/>
              <a:t>20.05.2026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5567F-4C36-4FCC-AA5B-E68113277BC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57657746"/>
      </p:ext>
    </p:extLst>
  </p:cSld>
  <p:clrMapOvr>
    <a:masterClrMapping/>
  </p:clrMapOvr>
  <p:transition spd="med"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6B98E-A970-4711-B298-0153E40127DE}" type="datetimeFigureOut">
              <a:rPr lang="ro-RO" smtClean="0"/>
              <a:t>20.05.2026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5567F-4C36-4FCC-AA5B-E68113277BC1}" type="slidenum">
              <a:rPr lang="ro-RO" smtClean="0"/>
              <a:t>‹#›</a:t>
            </a:fld>
            <a:endParaRPr lang="ro-RO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24669377"/>
      </p:ext>
    </p:extLst>
  </p:cSld>
  <p:clrMapOvr>
    <a:masterClrMapping/>
  </p:clrMapOvr>
  <p:transition spd="med"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6B98E-A970-4711-B298-0153E40127DE}" type="datetimeFigureOut">
              <a:rPr lang="ro-RO" smtClean="0"/>
              <a:t>20.05.2026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5567F-4C36-4FCC-AA5B-E68113277BC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741633984"/>
      </p:ext>
    </p:extLst>
  </p:cSld>
  <p:clrMapOvr>
    <a:masterClrMapping/>
  </p:clrMapOvr>
  <p:transition spd="med">
    <p:randomBa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6B98E-A970-4711-B298-0153E40127DE}" type="datetimeFigureOut">
              <a:rPr lang="ro-RO" smtClean="0"/>
              <a:t>20.05.2026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5567F-4C36-4FCC-AA5B-E68113277BC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864607765"/>
      </p:ext>
    </p:extLst>
  </p:cSld>
  <p:clrMapOvr>
    <a:masterClrMapping/>
  </p:clrMapOvr>
  <p:transition spd="med">
    <p:randomBa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6B98E-A970-4711-B298-0153E40127DE}" type="datetimeFigureOut">
              <a:rPr lang="ro-RO" smtClean="0"/>
              <a:t>20.05.2026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5567F-4C36-4FCC-AA5B-E68113277BC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906045655"/>
      </p:ext>
    </p:extLst>
  </p:cSld>
  <p:clrMapOvr>
    <a:masterClrMapping/>
  </p:clrMapOvr>
  <p:transition spd="med">
    <p:randomBar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6B98E-A970-4711-B298-0153E40127DE}" type="datetimeFigureOut">
              <a:rPr lang="ro-RO" smtClean="0"/>
              <a:t>20.05.2026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5567F-4C36-4FCC-AA5B-E68113277BC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320539059"/>
      </p:ext>
    </p:extLst>
  </p:cSld>
  <p:clrMapOvr>
    <a:masterClrMapping/>
  </p:clrMapOvr>
  <p:transition spd="med">
    <p:randomBar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6B98E-A970-4711-B298-0153E40127DE}" type="datetimeFigureOut">
              <a:rPr lang="ro-RO" smtClean="0"/>
              <a:t>20.05.2026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5567F-4C36-4FCC-AA5B-E68113277BC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989228882"/>
      </p:ext>
    </p:extLst>
  </p:cSld>
  <p:clrMapOvr>
    <a:masterClrMapping/>
  </p:clrMapOvr>
  <p:transition spd="med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6B98E-A970-4711-B298-0153E40127DE}" type="datetimeFigureOut">
              <a:rPr lang="ro-RO" smtClean="0"/>
              <a:t>20.05.2026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5567F-4C36-4FCC-AA5B-E68113277BC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907297217"/>
      </p:ext>
    </p:extLst>
  </p:cSld>
  <p:clrMapOvr>
    <a:masterClrMapping/>
  </p:clrMapOvr>
  <p:transition spd="med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6B98E-A970-4711-B298-0153E40127DE}" type="datetimeFigureOut">
              <a:rPr lang="ro-RO" smtClean="0"/>
              <a:t>20.05.2026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5567F-4C36-4FCC-AA5B-E68113277BC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753176603"/>
      </p:ext>
    </p:extLst>
  </p:cSld>
  <p:clrMapOvr>
    <a:masterClrMapping/>
  </p:clrMapOvr>
  <p:transition spd="med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6B98E-A970-4711-B298-0153E40127DE}" type="datetimeFigureOut">
              <a:rPr lang="ro-RO" smtClean="0"/>
              <a:t>20.05.2026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5567F-4C36-4FCC-AA5B-E68113277BC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249719749"/>
      </p:ext>
    </p:extLst>
  </p:cSld>
  <p:clrMapOvr>
    <a:masterClrMapping/>
  </p:clrMapOvr>
  <p:transition spd="med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6B98E-A970-4711-B298-0153E40127DE}" type="datetimeFigureOut">
              <a:rPr lang="ro-RO" smtClean="0"/>
              <a:t>20.05.2026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5567F-4C36-4FCC-AA5B-E68113277BC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595623991"/>
      </p:ext>
    </p:extLst>
  </p:cSld>
  <p:clrMapOvr>
    <a:masterClrMapping/>
  </p:clrMapOvr>
  <p:transition spd="med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6B98E-A970-4711-B298-0153E40127DE}" type="datetimeFigureOut">
              <a:rPr lang="ro-RO" smtClean="0"/>
              <a:t>20.05.2026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5567F-4C36-4FCC-AA5B-E68113277BC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186451542"/>
      </p:ext>
    </p:extLst>
  </p:cSld>
  <p:clrMapOvr>
    <a:masterClrMapping/>
  </p:clrMapOvr>
  <p:transition spd="med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6B98E-A970-4711-B298-0153E40127DE}" type="datetimeFigureOut">
              <a:rPr lang="ro-RO" smtClean="0"/>
              <a:t>20.05.2026</a:t>
            </a:fld>
            <a:endParaRPr lang="ro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5567F-4C36-4FCC-AA5B-E68113277BC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890626106"/>
      </p:ext>
    </p:extLst>
  </p:cSld>
  <p:clrMapOvr>
    <a:masterClrMapping/>
  </p:clrMapOvr>
  <p:transition spd="med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6B98E-A970-4711-B298-0153E40127DE}" type="datetimeFigureOut">
              <a:rPr lang="ro-RO" smtClean="0"/>
              <a:t>20.05.2026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5567F-4C36-4FCC-AA5B-E68113277BC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222475915"/>
      </p:ext>
    </p:extLst>
  </p:cSld>
  <p:clrMapOvr>
    <a:masterClrMapping/>
  </p:clrMapOvr>
  <p:transition spd="med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6B98E-A970-4711-B298-0153E40127DE}" type="datetimeFigureOut">
              <a:rPr lang="ro-RO" smtClean="0"/>
              <a:t>20.05.2026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5567F-4C36-4FCC-AA5B-E68113277BC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713902660"/>
      </p:ext>
    </p:extLst>
  </p:cSld>
  <p:clrMapOvr>
    <a:masterClrMapping/>
  </p:clrMapOvr>
  <p:transition spd="med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F6B98E-A970-4711-B298-0153E40127DE}" type="datetimeFigureOut">
              <a:rPr lang="ro-RO" smtClean="0"/>
              <a:t>20.05.2026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D5567F-4C36-4FCC-AA5B-E68113277BC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6068847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11" r:id="rId13"/>
    <p:sldLayoutId id="2147483812" r:id="rId14"/>
    <p:sldLayoutId id="2147483813" r:id="rId15"/>
    <p:sldLayoutId id="2147483814" r:id="rId16"/>
    <p:sldLayoutId id="2147483815" r:id="rId17"/>
  </p:sldLayoutIdLst>
  <p:transition spd="med">
    <p:randomBar dir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177800" dist="38100" dir="2700000" algn="tl">
              <a:srgbClr val="000000">
                <a:alpha val="24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916" y="143005"/>
            <a:ext cx="9242738" cy="1565253"/>
          </a:xfrm>
        </p:spPr>
        <p:txBody>
          <a:bodyPr>
            <a:normAutofit fontScale="90000"/>
          </a:bodyPr>
          <a:lstStyle/>
          <a:p>
            <a:r>
              <a:rPr lang="ro-RO" sz="3600" b="1" i="1" dirty="0" smtClean="0">
                <a:solidFill>
                  <a:srgbClr val="002060"/>
                </a:solidFill>
              </a:rPr>
              <a:t>VALORIFICAREA BUNELOR PRACTICI EUROPENE IN EDUCAȚIE PRIN EXPERIENȚE  DE TIP JOB SHADOWING IN CADRUL PROIECTELOR ERASMUS+</a:t>
            </a:r>
            <a:endParaRPr lang="ro-RO" sz="3600" b="1" i="1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915" y="4584879"/>
            <a:ext cx="9373673" cy="2050960"/>
          </a:xfrm>
        </p:spPr>
        <p:txBody>
          <a:bodyPr>
            <a:normAutofit/>
          </a:bodyPr>
          <a:lstStyle/>
          <a:p>
            <a:r>
              <a:rPr lang="ro-RO" dirty="0" smtClean="0">
                <a:solidFill>
                  <a:schemeClr val="tx1"/>
                </a:solidFill>
              </a:rPr>
              <a:t>Școala Gimnazială Petru Rareș, Hârlău  </a:t>
            </a:r>
          </a:p>
          <a:p>
            <a:r>
              <a:rPr lang="ro-RO" dirty="0" smtClean="0">
                <a:solidFill>
                  <a:schemeClr val="tx1"/>
                </a:solidFill>
              </a:rPr>
              <a:t>Proiect de Acreditare </a:t>
            </a:r>
            <a:r>
              <a:rPr lang="fr-FR" dirty="0" smtClean="0">
                <a:solidFill>
                  <a:schemeClr val="tx1"/>
                </a:solidFill>
              </a:rPr>
              <a:t>2022-1-RO01-KA120-SCH-000107861</a:t>
            </a:r>
            <a:endParaRPr lang="ro-RO" dirty="0" smtClean="0">
              <a:solidFill>
                <a:schemeClr val="tx1"/>
              </a:solidFill>
            </a:endParaRPr>
          </a:p>
          <a:p>
            <a:r>
              <a:rPr lang="ro-RO" dirty="0" smtClean="0">
                <a:solidFill>
                  <a:schemeClr val="tx1"/>
                </a:solidFill>
              </a:rPr>
              <a:t>Prof. TICAN MIRELA-ELENA (coordonator de proiect)</a:t>
            </a:r>
          </a:p>
          <a:p>
            <a:r>
              <a:rPr lang="ro-RO" dirty="0" smtClean="0">
                <a:solidFill>
                  <a:schemeClr val="tx1"/>
                </a:solidFill>
              </a:rPr>
              <a:t>Prof. RUGINĂ MARIA-TEREZA ( resp.cu evaluarea și asigurarea calității)</a:t>
            </a:r>
            <a:endParaRPr lang="ro-RO" dirty="0">
              <a:solidFill>
                <a:schemeClr val="tx1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950" y="1999568"/>
            <a:ext cx="2562896" cy="242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 descr="Description: Description: C:\Users\Dady\Desktop\ERASMUS\sigla Erasmus+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5053" y="2331639"/>
            <a:ext cx="3797247" cy="1252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reeform 12"/>
          <p:cNvSpPr/>
          <p:nvPr/>
        </p:nvSpPr>
        <p:spPr>
          <a:xfrm>
            <a:off x="1959736" y="2252524"/>
            <a:ext cx="1806540" cy="1918449"/>
          </a:xfrm>
          <a:custGeom>
            <a:avLst/>
            <a:gdLst/>
            <a:ahLst/>
            <a:cxnLst/>
            <a:rect l="l" t="t" r="r" b="b"/>
            <a:pathLst>
              <a:path w="1806540" h="1918449">
                <a:moveTo>
                  <a:pt x="0" y="0"/>
                </a:moveTo>
                <a:lnTo>
                  <a:pt x="1806540" y="0"/>
                </a:lnTo>
                <a:lnTo>
                  <a:pt x="1806540" y="1918449"/>
                </a:lnTo>
                <a:lnTo>
                  <a:pt x="0" y="191844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5323905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5921" y="798656"/>
            <a:ext cx="4358157" cy="58108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4078" y="-1"/>
            <a:ext cx="3756874" cy="5087155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25025" y="180635"/>
            <a:ext cx="4938475" cy="618021"/>
          </a:xfrm>
        </p:spPr>
        <p:txBody>
          <a:bodyPr>
            <a:normAutofit fontScale="90000"/>
          </a:bodyPr>
          <a:lstStyle/>
          <a:p>
            <a:pPr algn="ctr"/>
            <a:r>
              <a:rPr lang="ro-RO" dirty="0" smtClean="0"/>
              <a:t>COOPERARE EUROPEANĂ</a:t>
            </a:r>
            <a:br>
              <a:rPr lang="ro-RO" dirty="0" smtClean="0"/>
            </a:br>
            <a:endParaRPr lang="ro-RO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198" y="53217"/>
            <a:ext cx="4134119" cy="551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621349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142000"/>
            <a:ext cx="9689719" cy="708006"/>
          </a:xfrm>
        </p:spPr>
        <p:txBody>
          <a:bodyPr/>
          <a:lstStyle/>
          <a:p>
            <a:pPr algn="ctr"/>
            <a:r>
              <a:rPr lang="ro-RO" dirty="0" smtClean="0"/>
              <a:t>2. Job shadowing în Portugalia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7322" y="850006"/>
            <a:ext cx="9905999" cy="477783"/>
          </a:xfrm>
        </p:spPr>
        <p:txBody>
          <a:bodyPr>
            <a:normAutofit fontScale="92500" lnSpcReduction="10000"/>
          </a:bodyPr>
          <a:lstStyle/>
          <a:p>
            <a:r>
              <a:rPr lang="ro-RO" dirty="0" smtClean="0"/>
              <a:t>Școala gazdă – Agroupamento de Escolas de Moimenta da Beira, Portugalia</a:t>
            </a:r>
            <a:endParaRPr lang="ro-RO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12" y="1558012"/>
            <a:ext cx="9689719" cy="5299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198263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09425"/>
            <a:ext cx="9905998" cy="991341"/>
          </a:xfrm>
        </p:spPr>
        <p:txBody>
          <a:bodyPr/>
          <a:lstStyle/>
          <a:p>
            <a:pPr algn="ctr"/>
            <a:r>
              <a:rPr lang="ro-RO" dirty="0" smtClean="0"/>
              <a:t>3. Job shadowing în ISTANBUL, TURCIA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596980"/>
            <a:ext cx="9905999" cy="4194221"/>
          </a:xfrm>
        </p:spPr>
        <p:txBody>
          <a:bodyPr/>
          <a:lstStyle/>
          <a:p>
            <a:r>
              <a:rPr lang="ro-RO" dirty="0" smtClean="0"/>
              <a:t>Școala gazdă</a:t>
            </a:r>
            <a:r>
              <a:rPr lang="ro-RO" dirty="0" smtClean="0">
                <a:latin typeface="Century Gothic" panose="020B0502020202020204" pitchFamily="34" charset="0"/>
              </a:rPr>
              <a:t>:  Ali Kuscu Imam Hatip Ortaokulu , Istanbul </a:t>
            </a:r>
          </a:p>
          <a:p>
            <a:endParaRPr lang="ro-RO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12" y="2326781"/>
            <a:ext cx="3089042" cy="40568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125" y="2265607"/>
            <a:ext cx="3042633" cy="40568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538" y="2265607"/>
            <a:ext cx="2950872" cy="4017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67998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313" y="0"/>
            <a:ext cx="9092484" cy="6819365"/>
          </a:xfrm>
        </p:spPr>
      </p:pic>
    </p:spTree>
    <p:extLst>
      <p:ext uri="{BB962C8B-B14F-4D97-AF65-F5344CB8AC3E}">
        <p14:creationId xmlns:p14="http://schemas.microsoft.com/office/powerpoint/2010/main" val="2206766848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48062"/>
            <a:ext cx="9905998" cy="1081493"/>
          </a:xfrm>
        </p:spPr>
        <p:txBody>
          <a:bodyPr/>
          <a:lstStyle/>
          <a:p>
            <a:pPr algn="ctr"/>
            <a:r>
              <a:rPr lang="ro-RO" dirty="0" smtClean="0"/>
              <a:t>4. JOB SHADOWING ÎN POLONIA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8338" y="1532586"/>
            <a:ext cx="10766738" cy="4971245"/>
          </a:xfrm>
        </p:spPr>
        <p:txBody>
          <a:bodyPr/>
          <a:lstStyle/>
          <a:p>
            <a:r>
              <a:rPr lang="ro-RO" dirty="0" smtClean="0">
                <a:latin typeface="Arial" panose="020B0604020202020204" pitchFamily="34" charset="0"/>
                <a:cs typeface="Arial" panose="020B0604020202020204" pitchFamily="34" charset="0"/>
              </a:rPr>
              <a:t>Școala gazdă: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Zespół Szkół Technicznych im. gen. prof. S. Kaliskiego w Turku</a:t>
            </a:r>
            <a:endParaRPr lang="ro-R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663" y="2570944"/>
            <a:ext cx="6462675" cy="33533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5238" y="2489646"/>
            <a:ext cx="4579513" cy="3434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488954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9346" y="5057285"/>
            <a:ext cx="9905998" cy="849674"/>
          </a:xfrm>
        </p:spPr>
        <p:txBody>
          <a:bodyPr>
            <a:normAutofit/>
          </a:bodyPr>
          <a:lstStyle/>
          <a:p>
            <a:pPr algn="ctr"/>
            <a:r>
              <a:rPr lang="ro-RO" sz="2400" dirty="0" smtClean="0"/>
              <a:t>Cooperare, schimb de bune practici</a:t>
            </a:r>
            <a:endParaRPr lang="ro-RO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8533" y="1386602"/>
            <a:ext cx="9905999" cy="3541714"/>
          </a:xfrm>
        </p:spPr>
        <p:txBody>
          <a:bodyPr/>
          <a:lstStyle/>
          <a:p>
            <a:r>
              <a:rPr lang="ro-RO" dirty="0" smtClean="0"/>
              <a:t>Școala gazdă</a:t>
            </a:r>
            <a:r>
              <a:rPr lang="ro-RO" dirty="0" smtClean="0">
                <a:latin typeface="Century Gothic" panose="020B0502020202020204" pitchFamily="34" charset="0"/>
              </a:rPr>
              <a:t>: 22 nd Primary School, Athena</a:t>
            </a:r>
            <a:endParaRPr lang="ro-RO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609" y="2129309"/>
            <a:ext cx="3877797" cy="25221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33" y="2129309"/>
            <a:ext cx="4113788" cy="25221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335" y="2129309"/>
            <a:ext cx="4361581" cy="245557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115082" y="448946"/>
            <a:ext cx="9905998" cy="8496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>
                  <a:outerShdw blurRad="177800" dist="38100" dir="2700000" algn="tl">
                    <a:srgbClr val="000000">
                      <a:alpha val="24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o-RO" smtClean="0"/>
              <a:t>5. JOB SHADOWING ÎN ATENA, GRECIA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1795687850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2" y="0"/>
            <a:ext cx="4075321" cy="685800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473" y="0"/>
            <a:ext cx="3523214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715" y="0"/>
            <a:ext cx="48252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561400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dirty="0" smtClean="0"/>
              <a:t>6. JOB SHADOWING ÎN Portalegre, Portugalia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918" y="2202238"/>
            <a:ext cx="6431365" cy="570986"/>
          </a:xfrm>
        </p:spPr>
        <p:txBody>
          <a:bodyPr>
            <a:normAutofit fontScale="92500"/>
          </a:bodyPr>
          <a:lstStyle/>
          <a:p>
            <a:r>
              <a:rPr lang="ro-RO" dirty="0" smtClean="0"/>
              <a:t>Școala gazdă</a:t>
            </a:r>
            <a:r>
              <a:rPr lang="ro-RO" dirty="0" smtClean="0">
                <a:latin typeface="Century Gothic" panose="020B0502020202020204" pitchFamily="34" charset="0"/>
              </a:rPr>
              <a:t>:</a:t>
            </a:r>
            <a:r>
              <a:rPr lang="ro-RO" dirty="0">
                <a:effectLst/>
              </a:rPr>
              <a:t>Agrupamento de Escolas Jose Regio</a:t>
            </a:r>
            <a:endParaRPr lang="ro-RO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0432" y="2202238"/>
            <a:ext cx="5173041" cy="45591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92" y="2708168"/>
            <a:ext cx="5404320" cy="405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177945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670" y="476518"/>
            <a:ext cx="11088710" cy="6207617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o-RO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Activitățile programate au fost diverse și au oferit doamnelor profesoare din România </a:t>
            </a:r>
          </a:p>
          <a:p>
            <a:pPr algn="just"/>
            <a:r>
              <a:rPr lang="ro-RO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posibilitatea de a interacționa, atât cu cadrele didactice, cât și cu elevii școlii gazdă. Dintre   activitățile desfășurate, pot fi amintite</a:t>
            </a:r>
            <a:r>
              <a:rPr lang="en-US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o-RO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ro-RO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Prezentarea școlii gazdă, a proiectelor educaționale defășurate și a facilităților de care beneficiază elevii;</a:t>
            </a:r>
          </a:p>
          <a:p>
            <a:pPr lvl="0" algn="just"/>
            <a:r>
              <a:rPr lang="ro-RO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Observarea unor clase de niveluri diferite (de exemplu, clasa a VII-a - lecție de limba portugheză, clasa a V-a și clasa a VI-a – lecții de matematică, clasa a V-a, clasa a VI-a, clasa a IX-a – lecții de limba engleză), urmate de discuții legate de metodologii inovative și incluzive;</a:t>
            </a:r>
          </a:p>
          <a:p>
            <a:pPr lvl="0" algn="just"/>
            <a:r>
              <a:rPr lang="ro-RO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Vizitarea unei școli primare și participarea la diverse activități din cadrul Târgului de Sănătate și a Stării de bine;</a:t>
            </a:r>
          </a:p>
          <a:p>
            <a:pPr lvl="0" algn="just"/>
            <a:r>
              <a:rPr lang="ro-RO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Prezentarea cluburilor școlare și interacțiunea cu elevii participanți (Digital Educational Laboratory, School Radio Club, Mathematical Games Club);</a:t>
            </a:r>
          </a:p>
          <a:p>
            <a:pPr algn="just"/>
            <a:r>
              <a:rPr lang="ro-RO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Participarea la MegaAventura, activitate ce a presupus explorarea orașului Portalegre, alături de cadrele didactice și de elevii școlii</a:t>
            </a:r>
            <a:endParaRPr lang="ro-R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9824380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296546"/>
            <a:ext cx="9905998" cy="733764"/>
          </a:xfrm>
        </p:spPr>
        <p:txBody>
          <a:bodyPr/>
          <a:lstStyle/>
          <a:p>
            <a:pPr algn="ctr"/>
            <a:r>
              <a:rPr lang="ro-RO" dirty="0" smtClean="0"/>
              <a:t>7. JOB SHADOWING ÎN ALTAVILLA MILICIA, ITALIA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1716" y="1030310"/>
            <a:ext cx="9905999" cy="3541714"/>
          </a:xfrm>
        </p:spPr>
        <p:txBody>
          <a:bodyPr/>
          <a:lstStyle/>
          <a:p>
            <a:r>
              <a:rPr lang="ro-RO" dirty="0" smtClean="0"/>
              <a:t>Școala gazdă</a:t>
            </a:r>
            <a:r>
              <a:rPr lang="ro-RO" dirty="0" smtClean="0">
                <a:latin typeface="Century Gothic" panose="020B0502020202020204" pitchFamily="34" charset="0"/>
              </a:rPr>
              <a:t>: ICS ALTAVILLA MILICIA</a:t>
            </a:r>
            <a:endParaRPr lang="ro-RO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81" y="2421228"/>
            <a:ext cx="3969884" cy="35932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721" y="2406037"/>
            <a:ext cx="3955242" cy="29664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016" y="1764074"/>
            <a:ext cx="4016705" cy="4250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760133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9427"/>
          </a:xfrm>
        </p:spPr>
        <p:txBody>
          <a:bodyPr>
            <a:normAutofit/>
          </a:bodyPr>
          <a:lstStyle/>
          <a:p>
            <a:pPr algn="ctr"/>
            <a:r>
              <a:rPr lang="ro-RO" sz="3200" b="1" dirty="0" smtClean="0"/>
              <a:t>Cuprins</a:t>
            </a:r>
            <a:r>
              <a:rPr lang="ro-RO" dirty="0" smtClean="0">
                <a:solidFill>
                  <a:schemeClr val="bg1"/>
                </a:solidFill>
              </a:rPr>
              <a:t> </a:t>
            </a:r>
            <a:endParaRPr lang="ro-RO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04551"/>
            <a:ext cx="10515600" cy="5293217"/>
          </a:xfrm>
        </p:spPr>
        <p:txBody>
          <a:bodyPr>
            <a:normAutofit fontScale="92500"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ro-RO" dirty="0"/>
              <a:t> </a:t>
            </a:r>
            <a:r>
              <a:rPr lang="ro-RO" dirty="0" smtClean="0"/>
              <a:t> </a:t>
            </a:r>
            <a:r>
              <a:rPr lang="ro-RO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Introducere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o-RO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Scurtă prezentare a Proiectului de Acreditare Erasmus a Școlii Gimnaziale Petru Rareș, Hârlău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o-RO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Educația  europeană și rolul programului Erasmus+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o-RO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Activități de tip job shadowing- oportunități pentru educație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o-RO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Obiective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o-RO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Beneficii pentru cadrele didactice participante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o-RO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Bune practici europene observate în școlile partenere </a:t>
            </a:r>
            <a:endParaRPr lang="ro-RO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ro-RO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Concluzii </a:t>
            </a:r>
          </a:p>
          <a:p>
            <a:pPr marL="0" indent="0">
              <a:buNone/>
            </a:pPr>
            <a:endParaRPr lang="ro-RO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3541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1108" y="360940"/>
            <a:ext cx="9905998" cy="579217"/>
          </a:xfrm>
        </p:spPr>
        <p:txBody>
          <a:bodyPr>
            <a:normAutofit/>
          </a:bodyPr>
          <a:lstStyle/>
          <a:p>
            <a:pPr algn="ctr"/>
            <a:r>
              <a:rPr lang="ro-RO" sz="2400" dirty="0" smtClean="0"/>
              <a:t>Activități derulate</a:t>
            </a:r>
            <a:endParaRPr lang="ro-RO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187" y="940157"/>
            <a:ext cx="10921284" cy="2981460"/>
          </a:xfrm>
        </p:spPr>
        <p:txBody>
          <a:bodyPr/>
          <a:lstStyle/>
          <a:p>
            <a:r>
              <a:rPr lang="ro-RO" dirty="0"/>
              <a:t>Observarea demersului didactic la limba engleză în contextul educației moderne și sustenabile</a:t>
            </a:r>
          </a:p>
          <a:p>
            <a:r>
              <a:rPr lang="ro-RO" dirty="0" smtClean="0"/>
              <a:t>Activități extracurriculare-workshop-uri focusate pe digitalizare, incluziune și </a:t>
            </a:r>
            <a:r>
              <a:rPr lang="ro-RO" dirty="0"/>
              <a:t>sustenabilitate. </a:t>
            </a:r>
            <a:endParaRPr lang="ro-RO" dirty="0" smtClean="0"/>
          </a:p>
          <a:p>
            <a:r>
              <a:rPr lang="it-IT" dirty="0"/>
              <a:t>Schimburi de idei și sesiuni colaborative despre reforma educației, curriculum și provocările contemporane</a:t>
            </a:r>
            <a:endParaRPr lang="ro-RO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214" y="3986679"/>
            <a:ext cx="2576691" cy="25957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8905" y="3997339"/>
            <a:ext cx="3120063" cy="26401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28968" y="3986679"/>
            <a:ext cx="3373375" cy="2530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885605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875431"/>
          </a:xfrm>
        </p:spPr>
        <p:txBody>
          <a:bodyPr/>
          <a:lstStyle/>
          <a:p>
            <a:pPr algn="ctr"/>
            <a:r>
              <a:rPr lang="ro-RO" dirty="0" smtClean="0"/>
              <a:t>Beneficii </a:t>
            </a:r>
            <a:endParaRPr lang="ro-RO" dirty="0"/>
          </a:p>
        </p:txBody>
      </p:sp>
      <p:sp>
        <p:nvSpPr>
          <p:cNvPr id="3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141413" y="1387869"/>
            <a:ext cx="9908661" cy="4801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o-RO" altLang="ro-R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lvl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 typeface="Wingdings" panose="05000000000000000000" pitchFamily="2" charset="2"/>
              <a:buChar char="v"/>
            </a:pPr>
            <a:r>
              <a:rPr lang="ro-RO" dirty="0"/>
              <a:t> </a:t>
            </a:r>
            <a:r>
              <a:rPr lang="ro-RO" dirty="0" smtClean="0">
                <a:latin typeface="Arial" panose="020B0604020202020204" pitchFamily="34" charset="0"/>
                <a:cs typeface="Arial" panose="020B0604020202020204" pitchFamily="34" charset="0"/>
              </a:rPr>
              <a:t>Dezvoltarea </a:t>
            </a: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competențelor profesionale prin observarea directă a unor metode moderne de predare;</a:t>
            </a:r>
            <a:r>
              <a:rPr kumimoji="0" lang="ro-RO" altLang="ro-RO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 typeface="Wingdings" panose="05000000000000000000" pitchFamily="2" charset="2"/>
              <a:buChar char="v"/>
            </a:pPr>
            <a:r>
              <a:rPr lang="ro-RO" dirty="0" smtClean="0">
                <a:latin typeface="Arial" panose="020B0604020202020204" pitchFamily="34" charset="0"/>
                <a:cs typeface="Arial" panose="020B0604020202020204" pitchFamily="34" charset="0"/>
              </a:rPr>
              <a:t> Identificarea </a:t>
            </a: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și preluarea unor exemple de bune practici </a:t>
            </a:r>
            <a:r>
              <a:rPr lang="ro-RO" dirty="0" smtClean="0">
                <a:latin typeface="Arial" panose="020B0604020202020204" pitchFamily="34" charset="0"/>
                <a:cs typeface="Arial" panose="020B0604020202020204" pitchFamily="34" charset="0"/>
              </a:rPr>
              <a:t>educaționale</a:t>
            </a:r>
          </a:p>
          <a:p>
            <a:pPr lvl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 typeface="Wingdings" panose="05000000000000000000" pitchFamily="2" charset="2"/>
              <a:buChar char="v"/>
            </a:pP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dirty="0" smtClean="0">
                <a:latin typeface="Arial" panose="020B0604020202020204" pitchFamily="34" charset="0"/>
                <a:cs typeface="Arial" panose="020B0604020202020204" pitchFamily="34" charset="0"/>
              </a:rPr>
              <a:t>Îmbunătățirea </a:t>
            </a: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competențelor de comunicare și colaborare în contexte internaționale</a:t>
            </a:r>
            <a:r>
              <a:rPr lang="ro-RO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lvl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 typeface="Wingdings" panose="05000000000000000000" pitchFamily="2" charset="2"/>
              <a:buChar char="v"/>
            </a:pP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 D</a:t>
            </a:r>
            <a:r>
              <a:rPr lang="ro-RO" dirty="0" smtClean="0">
                <a:latin typeface="Arial" panose="020B0604020202020204" pitchFamily="34" charset="0"/>
                <a:cs typeface="Arial" panose="020B0604020202020204" pitchFamily="34" charset="0"/>
              </a:rPr>
              <a:t>ezvoltarea competențelor cheie și digitale</a:t>
            </a:r>
          </a:p>
          <a:p>
            <a:pPr lvl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 typeface="Wingdings" panose="05000000000000000000" pitchFamily="2" charset="2"/>
              <a:buChar char="v"/>
            </a:pPr>
            <a:r>
              <a:rPr lang="ro-RO" dirty="0" smtClean="0">
                <a:latin typeface="Arial" panose="020B0604020202020204" pitchFamily="34" charset="0"/>
                <a:cs typeface="Arial" panose="020B0604020202020204" pitchFamily="34" charset="0"/>
              </a:rPr>
              <a:t> C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reșterea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motivației pentru aplicarea unor metode inovatoare la clasă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o-RO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 typeface="Wingdings" panose="05000000000000000000" pitchFamily="2" charset="2"/>
              <a:buChar char="v"/>
            </a:pPr>
            <a:r>
              <a:rPr lang="ro-RO" dirty="0" smtClean="0">
                <a:latin typeface="Arial" panose="020B0604020202020204" pitchFamily="34" charset="0"/>
                <a:cs typeface="Arial" panose="020B0604020202020204" pitchFamily="34" charset="0"/>
              </a:rPr>
              <a:t> Adaptarea </a:t>
            </a: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experiențelor și exemplelor observate la nevoile elevilor și ale </a:t>
            </a:r>
            <a:r>
              <a:rPr lang="ro-RO" dirty="0" smtClean="0">
                <a:latin typeface="Arial" panose="020B0604020202020204" pitchFamily="34" charset="0"/>
                <a:cs typeface="Arial" panose="020B0604020202020204" pitchFamily="34" charset="0"/>
              </a:rPr>
              <a:t>instituției</a:t>
            </a:r>
          </a:p>
          <a:p>
            <a:pPr lvl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 typeface="Wingdings" panose="05000000000000000000" pitchFamily="2" charset="2"/>
              <a:buChar char="v"/>
            </a:pPr>
            <a:r>
              <a:rPr lang="ro-RO" dirty="0" smtClean="0">
                <a:latin typeface="Arial" panose="020B0604020202020204" pitchFamily="34" charset="0"/>
                <a:cs typeface="Arial" panose="020B0604020202020204" pitchFamily="34" charset="0"/>
              </a:rPr>
              <a:t> C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ontribuția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la modernizarea procesului instructiv-educativ și la dezvoltarea dimensiunii europene a școlii.</a:t>
            </a:r>
            <a:endParaRPr kumimoji="0" lang="ro-RO" altLang="ro-RO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6949282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823916"/>
          </a:xfrm>
        </p:spPr>
        <p:txBody>
          <a:bodyPr/>
          <a:lstStyle/>
          <a:p>
            <a:r>
              <a:rPr lang="ro-RO" dirty="0" smtClean="0"/>
              <a:t>BUNE PRACTICI OBSERVATE LA ȘCOLILE PARTENERE</a:t>
            </a:r>
            <a:endParaRPr lang="ro-RO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685285" y="1689577"/>
            <a:ext cx="10818253" cy="433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o-RO" altLang="ro-RO" dirty="0">
                <a:effectLst/>
                <a:latin typeface="Arial" panose="020B0604020202020204" pitchFamily="34" charset="0"/>
              </a:rPr>
              <a:t>U</a:t>
            </a:r>
            <a:r>
              <a:rPr kumimoji="0" lang="ro-RO" altLang="ro-RO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tilizarea metodelor interactive,</a:t>
            </a:r>
            <a:r>
              <a:rPr kumimoji="0" lang="ro-RO" altLang="ro-RO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o-RO" altLang="ro-RO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centrate pe elev în procesul de predare-învățare;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o-RO" altLang="ro-RO" dirty="0">
                <a:effectLst/>
                <a:latin typeface="Arial" panose="020B0604020202020204" pitchFamily="34" charset="0"/>
              </a:rPr>
              <a:t> </a:t>
            </a:r>
            <a:r>
              <a:rPr lang="ro-RO" altLang="ro-RO" dirty="0" smtClean="0">
                <a:effectLst/>
                <a:latin typeface="Arial" panose="020B0604020202020204" pitchFamily="34" charset="0"/>
              </a:rPr>
              <a:t>I</a:t>
            </a:r>
            <a:r>
              <a:rPr kumimoji="0" lang="ro-RO" altLang="ro-RO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ntegrarea eficientă a tehnologiei digitale în activitățile didactice;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o-RO" altLang="ro-RO" dirty="0">
                <a:effectLst/>
                <a:latin typeface="Arial" panose="020B0604020202020204" pitchFamily="34" charset="0"/>
              </a:rPr>
              <a:t> </a:t>
            </a:r>
            <a:r>
              <a:rPr lang="ro-RO" altLang="ro-RO" dirty="0" smtClean="0">
                <a:effectLst/>
                <a:latin typeface="Arial" panose="020B0604020202020204" pitchFamily="34" charset="0"/>
              </a:rPr>
              <a:t>P</a:t>
            </a:r>
            <a:r>
              <a:rPr kumimoji="0" lang="ro-RO" altLang="ro-RO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romovarea colaborării și a lucrului în echipă între elevi;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o-RO" altLang="ro-RO" dirty="0">
                <a:effectLst/>
                <a:latin typeface="Arial" panose="020B0604020202020204" pitchFamily="34" charset="0"/>
              </a:rPr>
              <a:t> </a:t>
            </a:r>
            <a:r>
              <a:rPr lang="ro-RO" altLang="ro-RO" dirty="0" smtClean="0">
                <a:effectLst/>
                <a:latin typeface="Arial" panose="020B0604020202020204" pitchFamily="34" charset="0"/>
              </a:rPr>
              <a:t>A</a:t>
            </a:r>
            <a:r>
              <a:rPr kumimoji="0" lang="ro-RO" altLang="ro-RO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plicarea unor metode moderne de evaluare și feedback constructiv;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o-RO" altLang="ro-RO" dirty="0">
                <a:effectLst/>
                <a:latin typeface="Arial" panose="020B0604020202020204" pitchFamily="34" charset="0"/>
              </a:rPr>
              <a:t> </a:t>
            </a:r>
            <a:r>
              <a:rPr lang="ro-RO" altLang="ro-RO" dirty="0" smtClean="0">
                <a:effectLst/>
                <a:latin typeface="Arial" panose="020B0604020202020204" pitchFamily="34" charset="0"/>
              </a:rPr>
              <a:t>O</a:t>
            </a:r>
            <a:r>
              <a:rPr kumimoji="0" lang="ro-RO" altLang="ro-RO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rganizarea unor activități educaționale interdisciplinare;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o-RO" altLang="ro-RO" dirty="0">
                <a:effectLst/>
                <a:latin typeface="Arial" panose="020B0604020202020204" pitchFamily="34" charset="0"/>
              </a:rPr>
              <a:t> </a:t>
            </a:r>
            <a:r>
              <a:rPr lang="ro-RO" altLang="ro-RO" dirty="0" smtClean="0">
                <a:effectLst/>
                <a:latin typeface="Arial" panose="020B0604020202020204" pitchFamily="34" charset="0"/>
              </a:rPr>
              <a:t>C</a:t>
            </a:r>
            <a:r>
              <a:rPr kumimoji="0" lang="ro-RO" altLang="ro-RO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rearea unui climat școlar incluziv, bazat pe respect și cooperare;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o-RO" altLang="ro-RO" dirty="0">
                <a:effectLst/>
                <a:latin typeface="Arial" panose="020B0604020202020204" pitchFamily="34" charset="0"/>
              </a:rPr>
              <a:t> </a:t>
            </a:r>
            <a:r>
              <a:rPr lang="ro-RO" altLang="ro-RO" dirty="0" smtClean="0">
                <a:effectLst/>
                <a:latin typeface="Arial" panose="020B0604020202020204" pitchFamily="34" charset="0"/>
              </a:rPr>
              <a:t> I</a:t>
            </a:r>
            <a:r>
              <a:rPr kumimoji="0" lang="ro-RO" altLang="ro-RO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mplicarea activă a elevilor în procesul decizional și în viața școlii;</a:t>
            </a:r>
          </a:p>
          <a:p>
            <a:pPr mar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Char char="•"/>
            </a:pPr>
            <a:r>
              <a:rPr lang="ro-RO" altLang="ro-RO" dirty="0">
                <a:effectLst/>
                <a:latin typeface="Arial" panose="020B0604020202020204" pitchFamily="34" charset="0"/>
              </a:rPr>
              <a:t> </a:t>
            </a:r>
            <a:r>
              <a:rPr lang="ro-RO" altLang="ro-RO" dirty="0" smtClean="0">
                <a:effectLst/>
                <a:latin typeface="Arial" panose="020B0604020202020204" pitchFamily="34" charset="0"/>
              </a:rPr>
              <a:t>A</a:t>
            </a:r>
            <a:r>
              <a:rPr kumimoji="0" lang="ro-RO" altLang="ro-RO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menajarea unor spații educaționale moderne și stimulative pentru învățare</a:t>
            </a:r>
            <a:r>
              <a:rPr kumimoji="0" lang="ro-RO" altLang="ro-RO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;</a:t>
            </a:r>
          </a:p>
          <a:p>
            <a:pPr mar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Char char="•"/>
            </a:pPr>
            <a:r>
              <a:rPr lang="ro-RO" altLang="ro-RO" sz="2000" dirty="0" smtClean="0">
                <a:effectLst/>
                <a:latin typeface="Arial" panose="020B0604020202020204" pitchFamily="34" charset="0"/>
              </a:rPr>
              <a:t> Implementarea unor activități interactive pentru crearea stării de bine și a unui climat favorabil învățării</a:t>
            </a:r>
            <a:endParaRPr lang="ro-RO" altLang="ro-RO" sz="2000" dirty="0"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o-RO" altLang="ro-RO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99327921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9746" y="296547"/>
            <a:ext cx="9905998" cy="772400"/>
          </a:xfrm>
        </p:spPr>
        <p:txBody>
          <a:bodyPr/>
          <a:lstStyle/>
          <a:p>
            <a:pPr algn="ctr"/>
            <a:r>
              <a:rPr lang="ro-RO" dirty="0" smtClean="0"/>
              <a:t>Concluzii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9746" y="1270692"/>
            <a:ext cx="9905999" cy="507859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Activitățile de job shadowing desfășurate în cadrul proiectului au reprezentat o oportunitate valoroasă de dezvoltare profesională și schimb de experiență pentru cadrele didactice participante</a:t>
            </a:r>
            <a:r>
              <a:rPr lang="ro-RO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Observarea directă a activităților din școlile partenere a facilitat identificarea unor metode moderne de predare, a unor strategii eficiente de organizare și a unor exemple de bune practici ce pot fi adaptate și aplicate în </a:t>
            </a:r>
            <a:r>
              <a:rPr lang="ro-RO" dirty="0" smtClean="0">
                <a:latin typeface="Arial" panose="020B0604020202020204" pitchFamily="34" charset="0"/>
                <a:cs typeface="Arial" panose="020B0604020202020204" pitchFamily="34" charset="0"/>
              </a:rPr>
              <a:t>școala noastră.</a:t>
            </a:r>
          </a:p>
          <a:p>
            <a:pPr algn="just"/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Experiența acumulată a contribuit la dezvoltarea competențelor profesionale, lingvistice și digitale ale participanților, precum și la consolidarea cooperării internaționale și a dimensiunii europene a </a:t>
            </a:r>
            <a:r>
              <a:rPr lang="ro-RO" dirty="0" smtClean="0">
                <a:latin typeface="Arial" panose="020B0604020202020204" pitchFamily="34" charset="0"/>
                <a:cs typeface="Arial" panose="020B0604020202020204" pitchFamily="34" charset="0"/>
              </a:rPr>
              <a:t>educației.</a:t>
            </a:r>
          </a:p>
          <a:p>
            <a:pPr algn="just"/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ro-RO" dirty="0" smtClean="0">
                <a:latin typeface="Arial" panose="020B0604020202020204" pitchFamily="34" charset="0"/>
                <a:cs typeface="Arial" panose="020B0604020202020204" pitchFamily="34" charset="0"/>
              </a:rPr>
              <a:t>ctivitățile </a:t>
            </a: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desfășurate au avut un impact pozitiv asupra motivației profesorilor și asupra calității procesului instructiv-educativ.</a:t>
            </a:r>
          </a:p>
        </p:txBody>
      </p:sp>
    </p:spTree>
    <p:extLst>
      <p:ext uri="{BB962C8B-B14F-4D97-AF65-F5344CB8AC3E}">
        <p14:creationId xmlns:p14="http://schemas.microsoft.com/office/powerpoint/2010/main" val="3760466598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dirty="0" smtClean="0"/>
              <a:t>VĂ </a:t>
            </a:r>
            <a:r>
              <a:rPr lang="ro-RO" dirty="0" smtClean="0"/>
              <a:t>MULȚUMIM </a:t>
            </a:r>
            <a:r>
              <a:rPr lang="ro-RO" dirty="0" smtClean="0"/>
              <a:t>PENTRU ATENȚIE!</a:t>
            </a:r>
            <a:endParaRPr lang="ro-RO" dirty="0"/>
          </a:p>
        </p:txBody>
      </p:sp>
      <p:sp>
        <p:nvSpPr>
          <p:cNvPr id="4" name="Freeform 12"/>
          <p:cNvSpPr/>
          <p:nvPr/>
        </p:nvSpPr>
        <p:spPr>
          <a:xfrm>
            <a:off x="1586249" y="3192682"/>
            <a:ext cx="1806540" cy="1918449"/>
          </a:xfrm>
          <a:custGeom>
            <a:avLst/>
            <a:gdLst/>
            <a:ahLst/>
            <a:cxnLst/>
            <a:rect l="l" t="t" r="r" b="b"/>
            <a:pathLst>
              <a:path w="1806540" h="1918449">
                <a:moveTo>
                  <a:pt x="0" y="0"/>
                </a:moveTo>
                <a:lnTo>
                  <a:pt x="1806540" y="0"/>
                </a:lnTo>
                <a:lnTo>
                  <a:pt x="1806540" y="1918449"/>
                </a:lnTo>
                <a:lnTo>
                  <a:pt x="0" y="191844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6496" y="2501844"/>
            <a:ext cx="2562896" cy="242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015" y="5860477"/>
            <a:ext cx="999859" cy="692495"/>
          </a:xfrm>
          <a:prstGeom prst="rect">
            <a:avLst/>
          </a:prstGeom>
        </p:spPr>
      </p:pic>
      <p:pic>
        <p:nvPicPr>
          <p:cNvPr id="7" name="Picture 1" descr="Description: Description: C:\Users\Dady\Desktop\ERASMUS\sigla Erasmus+.pn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7475" y="3192682"/>
            <a:ext cx="3797247" cy="1252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2929943" y="5906641"/>
            <a:ext cx="72314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dirty="0">
                <a:solidFill>
                  <a:srgbClr val="666666"/>
                </a:solidFill>
                <a:latin typeface="coranto-2"/>
              </a:rPr>
              <a:t>,</a:t>
            </a:r>
            <a:r>
              <a:rPr lang="ro-RO" sz="1000" dirty="0">
                <a:latin typeface="coranto-2"/>
              </a:rPr>
              <a:t>Conţinutul prezentului material reprezintă responsabilitatea exclusivă a autorilor, iar Agenţia Naţională şi Comisia Europeană nu sunt responsabile pentru modul în care va fi folosit conţinutul informaţiei</a:t>
            </a:r>
            <a:r>
              <a:rPr lang="ro-RO" dirty="0">
                <a:solidFill>
                  <a:srgbClr val="666666"/>
                </a:solidFill>
                <a:latin typeface="coranto-2"/>
              </a:rPr>
              <a:t>”. 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1045512086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193516"/>
            <a:ext cx="9905998" cy="630732"/>
          </a:xfrm>
        </p:spPr>
        <p:txBody>
          <a:bodyPr/>
          <a:lstStyle/>
          <a:p>
            <a:pPr algn="ctr"/>
            <a:r>
              <a:rPr lang="ro-RO" dirty="0" smtClean="0"/>
              <a:t>Introducere 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7329" y="1146220"/>
            <a:ext cx="11011437" cy="548640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o-RO" sz="2800" dirty="0" smtClean="0">
                <a:latin typeface="Arial Narrow" panose="020B0606020202030204" pitchFamily="34" charset="0"/>
              </a:rPr>
              <a:t>Școala Gimnazială Petru Rareș din </a:t>
            </a:r>
            <a:r>
              <a:rPr lang="ro-RO" sz="2800" dirty="0">
                <a:latin typeface="Arial Narrow" panose="020B0606020202030204" pitchFamily="34" charset="0"/>
              </a:rPr>
              <a:t>Hârlău este o instituție de învățământ cu tradiție, dedicată formării și dezvoltării armonioase a elevilor într-un climat educațional </a:t>
            </a:r>
            <a:r>
              <a:rPr lang="ro-RO" sz="2800" dirty="0" smtClean="0">
                <a:latin typeface="Arial Narrow" panose="020B0606020202030204" pitchFamily="34" charset="0"/>
              </a:rPr>
              <a:t>modern, </a:t>
            </a:r>
            <a:r>
              <a:rPr lang="ro-RO" sz="2800" dirty="0">
                <a:latin typeface="Arial Narrow" panose="020B0606020202030204" pitchFamily="34" charset="0"/>
              </a:rPr>
              <a:t>incluziv și orientat spre performanță</a:t>
            </a:r>
            <a:r>
              <a:rPr lang="ro-RO" sz="2800" dirty="0" smtClean="0">
                <a:latin typeface="Arial Narrow" panose="020B0606020202030204" pitchFamily="34" charset="0"/>
              </a:rPr>
              <a:t>.</a:t>
            </a:r>
          </a:p>
          <a:p>
            <a:pPr algn="just"/>
            <a:r>
              <a:rPr lang="ro-RO" sz="2800" dirty="0">
                <a:latin typeface="Arial Narrow" panose="020B0606020202030204" pitchFamily="34" charset="0"/>
              </a:rPr>
              <a:t>Prin implicarea în proiecte educaționale naționale și europene, în special în cadrul programului Erasmus+, școala promovează schimbul de bune practici, dezvoltarea competențelor digitale și consolidarea dimensiunii europene a educației</a:t>
            </a:r>
            <a:r>
              <a:rPr lang="ro-RO" sz="2800" dirty="0" smtClean="0">
                <a:latin typeface="Arial Narrow" panose="020B0606020202030204" pitchFamily="34" charset="0"/>
              </a:rPr>
              <a:t>.</a:t>
            </a:r>
          </a:p>
          <a:p>
            <a:pPr algn="just"/>
            <a:r>
              <a:rPr lang="ro-RO" sz="2800" dirty="0">
                <a:latin typeface="Arial Narrow" panose="020B0606020202030204" pitchFamily="34" charset="0"/>
              </a:rPr>
              <a:t>Cadrele didactice susțin un proces instructiv-educativ centrat pe elev, valorificând metode interactive, tehnologia digitală și activități extracurriculare care încurajează creativitatea, colaborarea și spiritul civic</a:t>
            </a:r>
            <a:r>
              <a:rPr lang="ro-RO" sz="2800" dirty="0" smtClean="0">
                <a:latin typeface="Arial Narrow" panose="020B0606020202030204" pitchFamily="34" charset="0"/>
              </a:rPr>
              <a:t>.</a:t>
            </a:r>
          </a:p>
          <a:p>
            <a:pPr algn="just"/>
            <a:r>
              <a:rPr lang="ro-RO" sz="2800" dirty="0" smtClean="0">
                <a:latin typeface="Arial Narrow" panose="020B0606020202030204" pitchFamily="34" charset="0"/>
              </a:rPr>
              <a:t>Începând cu anul 2015 școala a demarat un proces de internaționalizare prin implementarea proiectelor Erasmus+KA1 și KA229. Astfel până în prezent Școala Gimnazială Petru Rareș Hârlău a finalizat cu succes 8 proiecte Erasmus. În anul 2022 a primit titlul de Școală Acreditată Erasmus în domeniul Educației Școlare. </a:t>
            </a:r>
          </a:p>
          <a:p>
            <a:pPr algn="just"/>
            <a:endParaRPr lang="ro-RO" sz="2800" dirty="0">
              <a:latin typeface="Arial Narrow" panose="020B0606020202030204" pitchFamily="34" charset="0"/>
            </a:endParaRPr>
          </a:p>
          <a:p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3661952623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8382" y="232152"/>
            <a:ext cx="9905998" cy="888310"/>
          </a:xfrm>
        </p:spPr>
        <p:txBody>
          <a:bodyPr>
            <a:normAutofit/>
          </a:bodyPr>
          <a:lstStyle/>
          <a:p>
            <a:pPr algn="ctr"/>
            <a:r>
              <a:rPr lang="ro-RO" sz="2800" b="1" i="1" dirty="0" smtClean="0"/>
              <a:t>Obiectivele proiectului de Acreditare</a:t>
            </a:r>
            <a:endParaRPr lang="ro-RO" sz="28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8382" y="1296449"/>
            <a:ext cx="9905999" cy="5104351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o-RO" sz="30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O1 Creșterea calitativă </a:t>
            </a:r>
            <a:r>
              <a:rPr lang="ro-RO" sz="3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procesului instructiv educativ prin derularea unor </a:t>
            </a:r>
            <a:r>
              <a:rPr lang="ro-RO" sz="30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activități </a:t>
            </a:r>
            <a:r>
              <a:rPr lang="ro-RO" sz="3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 cooperare </a:t>
            </a:r>
            <a:r>
              <a:rPr lang="ro-RO" sz="30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internațională </a:t>
            </a:r>
            <a:r>
              <a:rPr lang="ro-RO" sz="3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pentru integrarea elevilor cu </a:t>
            </a:r>
            <a:r>
              <a:rPr lang="ro-RO" sz="30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risc în </a:t>
            </a:r>
            <a:r>
              <a:rPr lang="ro-RO" sz="3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procesul didactic </a:t>
            </a:r>
            <a:endParaRPr lang="ro-RO" sz="3000" dirty="0" smtClean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o-RO" sz="30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02 Extinderea digitalizării </a:t>
            </a:r>
            <a:r>
              <a:rPr lang="ro-RO" sz="3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ș</a:t>
            </a:r>
            <a:r>
              <a:rPr lang="ro-RO" sz="30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ro-RO" sz="3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ro-RO" sz="30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cooperării </a:t>
            </a:r>
            <a:r>
              <a:rPr lang="ro-RO" sz="3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 nivel european  prin dezvoltarea </a:t>
            </a:r>
            <a:r>
              <a:rPr lang="ro-RO" sz="30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competențelor </a:t>
            </a:r>
            <a:r>
              <a:rPr lang="ro-RO" sz="3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digitale ale profesorilor </a:t>
            </a:r>
            <a:r>
              <a:rPr lang="ro-RO" sz="30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și </a:t>
            </a:r>
            <a:r>
              <a:rPr lang="ro-RO" sz="3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integrarea noilor tehnologii </a:t>
            </a:r>
            <a:r>
              <a:rPr lang="ro-RO" sz="30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în </a:t>
            </a:r>
            <a:r>
              <a:rPr lang="ro-RO" sz="3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activitatea </a:t>
            </a:r>
            <a:r>
              <a:rPr lang="ro-RO" sz="30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didactică </a:t>
            </a:r>
            <a:r>
              <a:rPr lang="ro-RO" sz="3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 o </a:t>
            </a:r>
            <a:r>
              <a:rPr lang="ro-RO" sz="30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perioadă </a:t>
            </a:r>
            <a:r>
              <a:rPr lang="ro-RO" sz="3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 5 ani  </a:t>
            </a:r>
            <a:endParaRPr lang="ro-RO" sz="3000" dirty="0" smtClean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o-RO" sz="30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03 Dezvoltarea și integrarea de practici educaționale inovatoare care promovează diversitatea și echitatea pe o perioada de 5 ani prin formarea a cel puțin 10 profesori din arii curriculare diferite</a:t>
            </a:r>
          </a:p>
          <a:p>
            <a:pPr marL="0" indent="0" algn="just">
              <a:buNone/>
            </a:pPr>
            <a:r>
              <a:rPr lang="ro-RO" sz="30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04 Imbunătățirea deprinderilor de cetățenie activă, a spiritului democratic și a dialogului intercultural la elevi </a:t>
            </a:r>
          </a:p>
          <a:p>
            <a:pPr marL="0" indent="0" algn="just">
              <a:buNone/>
            </a:pPr>
            <a:endParaRPr lang="ro-RO" dirty="0" smtClean="0">
              <a:effectLst/>
            </a:endParaRPr>
          </a:p>
          <a:p>
            <a:pPr algn="just"/>
            <a:endParaRPr lang="ro-RO" dirty="0" smtClean="0">
              <a:effectLst/>
            </a:endParaRPr>
          </a:p>
          <a:p>
            <a:pPr algn="just"/>
            <a:endParaRPr lang="ro-RO" dirty="0">
              <a:effectLst/>
            </a:endParaRPr>
          </a:p>
          <a:p>
            <a:endParaRPr lang="ro-RO" dirty="0">
              <a:effectLst/>
            </a:endParaRPr>
          </a:p>
          <a:p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452677612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785279"/>
          </a:xfrm>
        </p:spPr>
        <p:txBody>
          <a:bodyPr/>
          <a:lstStyle/>
          <a:p>
            <a:pPr algn="ctr"/>
            <a:r>
              <a:rPr lang="ro-RO" dirty="0" smtClean="0"/>
              <a:t>Proiecte –ACREDITARE 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648496"/>
            <a:ext cx="9905999" cy="3786389"/>
          </a:xfrm>
        </p:spPr>
        <p:txBody>
          <a:bodyPr>
            <a:normAutofit/>
          </a:bodyPr>
          <a:lstStyle/>
          <a:p>
            <a:r>
              <a:rPr lang="ro-RO" sz="2800" dirty="0" smtClean="0"/>
              <a:t>ANUL 1 2023-1-RO01-KA121-SCH-000123561. raport final aprobat cu 97 de puncte </a:t>
            </a:r>
            <a:endParaRPr lang="ro-RO" sz="2800" dirty="0"/>
          </a:p>
          <a:p>
            <a:r>
              <a:rPr lang="ro-RO" sz="2800" dirty="0" smtClean="0"/>
              <a:t>ANUL al II lea 2024-1-RO01-KA121-SCH- 000216478, raport final aprobat cu 95 de puncte </a:t>
            </a:r>
          </a:p>
          <a:p>
            <a:r>
              <a:rPr lang="ro-RO" sz="2800" dirty="0" smtClean="0"/>
              <a:t>Anul al III lea 2025-1-RO01-KA121-SCH-000329595 – în implementare</a:t>
            </a:r>
          </a:p>
          <a:p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4238991093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236040"/>
          </a:xfrm>
        </p:spPr>
        <p:txBody>
          <a:bodyPr>
            <a:normAutofit fontScale="90000"/>
          </a:bodyPr>
          <a:lstStyle/>
          <a:p>
            <a:pPr algn="ctr"/>
            <a:r>
              <a:rPr lang="ro-RO" dirty="0"/>
              <a:t>Educația  europeană și rolul programului Erasmus+</a:t>
            </a:r>
            <a:br>
              <a:rPr lang="ro-RO" dirty="0"/>
            </a:b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854558"/>
            <a:ext cx="9905999" cy="4468969"/>
          </a:xfrm>
        </p:spPr>
        <p:txBody>
          <a:bodyPr>
            <a:normAutofit/>
          </a:bodyPr>
          <a:lstStyle/>
          <a:p>
            <a:pPr algn="just"/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Educația europeană promovează cooperarea, diversitatea culturală și egalitatea de șanse, având ca obiectiv formarea unor cetățeni activi, responsabili și adaptați cerințelor societății </a:t>
            </a:r>
            <a:r>
              <a:rPr lang="ro-RO" dirty="0" smtClean="0">
                <a:latin typeface="Arial" panose="020B0604020202020204" pitchFamily="34" charset="0"/>
                <a:cs typeface="Arial" panose="020B0604020202020204" pitchFamily="34" charset="0"/>
              </a:rPr>
              <a:t>moderne</a:t>
            </a:r>
          </a:p>
          <a:p>
            <a:pPr algn="just"/>
            <a:r>
              <a:rPr lang="ro-RO" dirty="0" smtClean="0">
                <a:latin typeface="Arial" panose="020B0604020202020204" pitchFamily="34" charset="0"/>
                <a:cs typeface="Arial" panose="020B0604020202020204" pitchFamily="34" charset="0"/>
              </a:rPr>
              <a:t>Programul Erasmus+ a oferit profesorilor si elevilor școlii noastre diverse oportunități de învățare în contexte europene, metode de predare si practici educaționale inovative.</a:t>
            </a:r>
          </a:p>
          <a:p>
            <a:pPr algn="just"/>
            <a:r>
              <a:rPr lang="ro-RO" dirty="0" smtClean="0">
                <a:latin typeface="Arial" panose="020B0604020202020204" pitchFamily="34" charset="0"/>
                <a:cs typeface="Arial" panose="020B0604020202020204" pitchFamily="34" charset="0"/>
              </a:rPr>
              <a:t> Experiențele de tip job-shadowing au contribuit la dezvoltarea profesională a cadrelor didactice și la consolidarea dimensiunii europene. </a:t>
            </a:r>
            <a:endParaRPr lang="ro-R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686982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778" y="240981"/>
            <a:ext cx="9905998" cy="1046906"/>
          </a:xfrm>
        </p:spPr>
        <p:txBody>
          <a:bodyPr/>
          <a:lstStyle/>
          <a:p>
            <a:pPr algn="ctr"/>
            <a:r>
              <a:rPr lang="ro-RO" dirty="0" smtClean="0"/>
              <a:t>Obiective</a:t>
            </a:r>
            <a:endParaRPr lang="ro-RO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341290" y="1287887"/>
            <a:ext cx="11700455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o-RO" altLang="ro-RO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ro-RO" altLang="ro-RO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Observarea directă a activităților didactice și a modului de organizare din instituțiIe gazdă; 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lang="ro-RO" altLang="ro-RO" dirty="0">
                <a:effectLst/>
                <a:latin typeface="Arial" panose="020B0604020202020204" pitchFamily="34" charset="0"/>
              </a:rPr>
              <a:t> </a:t>
            </a:r>
            <a:r>
              <a:rPr kumimoji="0" lang="ro-RO" altLang="ro-RO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Identificarea și preluarea bunelor practici europene în educație; 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lang="ro-RO" altLang="ro-RO" dirty="0">
                <a:effectLst/>
                <a:latin typeface="Arial" panose="020B0604020202020204" pitchFamily="34" charset="0"/>
              </a:rPr>
              <a:t> </a:t>
            </a:r>
            <a:r>
              <a:rPr kumimoji="0" lang="ro-RO" altLang="ro-RO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Dezvoltarea competențelor pedagogice, digitale și interculturale ale profesorilor;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lang="ro-RO" altLang="ro-RO" dirty="0">
                <a:effectLst/>
                <a:latin typeface="Arial" panose="020B0604020202020204" pitchFamily="34" charset="0"/>
              </a:rPr>
              <a:t> </a:t>
            </a:r>
            <a:r>
              <a:rPr kumimoji="0" lang="ro-RO" altLang="ro-RO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Îmbunătățirea strategiilor de predare, învățare și evaluare; 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lang="ro-RO" altLang="ro-RO" dirty="0">
                <a:effectLst/>
                <a:latin typeface="Arial" panose="020B0604020202020204" pitchFamily="34" charset="0"/>
              </a:rPr>
              <a:t> </a:t>
            </a:r>
            <a:r>
              <a:rPr lang="ro-RO" altLang="ro-RO" dirty="0" smtClean="0">
                <a:effectLst/>
                <a:latin typeface="Arial" panose="020B0604020202020204" pitchFamily="34" charset="0"/>
              </a:rPr>
              <a:t> </a:t>
            </a:r>
            <a:r>
              <a:rPr kumimoji="0" lang="ro-RO" altLang="ro-RO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Promovarea metodelor interactive și a învățării centrate pe elev; 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lang="ro-RO" altLang="ro-RO" dirty="0">
                <a:effectLst/>
                <a:latin typeface="Arial" panose="020B0604020202020204" pitchFamily="34" charset="0"/>
              </a:rPr>
              <a:t> </a:t>
            </a:r>
            <a:r>
              <a:rPr kumimoji="0" lang="ro-RO" altLang="ro-RO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Înțelegerea modalităților de integrare a educației incluzive în activitatea școlară; 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lang="ro-RO" altLang="ro-RO" dirty="0">
                <a:effectLst/>
                <a:latin typeface="Arial" panose="020B0604020202020204" pitchFamily="34" charset="0"/>
              </a:rPr>
              <a:t> </a:t>
            </a:r>
            <a:r>
              <a:rPr kumimoji="0" lang="ro-RO" altLang="ro-RO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Consolidarea cooperării și schimbului de experiență între instituții europene;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lang="ro-RO" altLang="ro-RO" dirty="0">
                <a:effectLst/>
                <a:latin typeface="Arial" panose="020B0604020202020204" pitchFamily="34" charset="0"/>
              </a:rPr>
              <a:t> </a:t>
            </a:r>
            <a:r>
              <a:rPr lang="ro-RO" altLang="ro-RO" dirty="0" smtClean="0">
                <a:effectLst/>
                <a:latin typeface="Arial" panose="020B0604020202020204" pitchFamily="34" charset="0"/>
              </a:rPr>
              <a:t> </a:t>
            </a:r>
            <a:r>
              <a:rPr kumimoji="0" lang="ro-RO" altLang="ro-RO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Dezvoltarea abilităților de comunicare și colaborare internațională; 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lang="ro-RO" altLang="ro-RO" dirty="0">
                <a:effectLst/>
                <a:latin typeface="Arial" panose="020B0604020202020204" pitchFamily="34" charset="0"/>
              </a:rPr>
              <a:t> </a:t>
            </a:r>
            <a:r>
              <a:rPr lang="ro-RO" altLang="ro-RO" dirty="0" smtClean="0">
                <a:effectLst/>
                <a:latin typeface="Arial" panose="020B0604020202020204" pitchFamily="34" charset="0"/>
              </a:rPr>
              <a:t> </a:t>
            </a:r>
            <a:r>
              <a:rPr kumimoji="0" lang="ro-RO" altLang="ro-RO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Adaptarea și implementarea practicilor observate în activitatea didactică proprie;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lang="ro-RO" altLang="ro-RO" dirty="0">
                <a:effectLst/>
                <a:latin typeface="Arial" panose="020B0604020202020204" pitchFamily="34" charset="0"/>
              </a:rPr>
              <a:t> </a:t>
            </a:r>
            <a:r>
              <a:rPr lang="ro-RO" altLang="ro-RO" dirty="0" smtClean="0">
                <a:effectLst/>
                <a:latin typeface="Arial" panose="020B0604020202020204" pitchFamily="34" charset="0"/>
              </a:rPr>
              <a:t> </a:t>
            </a:r>
            <a:r>
              <a:rPr kumimoji="0" lang="ro-RO" altLang="ro-RO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Creșterea calității actului educațional și a dimensiunii europene a școlii. </a:t>
            </a:r>
          </a:p>
        </p:txBody>
      </p:sp>
    </p:spTree>
    <p:extLst>
      <p:ext uri="{BB962C8B-B14F-4D97-AF65-F5344CB8AC3E}">
        <p14:creationId xmlns:p14="http://schemas.microsoft.com/office/powerpoint/2010/main" val="2869198307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o-RO" dirty="0"/>
              <a:t>Activități de tip job shadowing- oportunități pentru educație</a:t>
            </a:r>
            <a:br>
              <a:rPr lang="ro-RO" dirty="0"/>
            </a:b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4552" y="1893194"/>
            <a:ext cx="10661045" cy="4026795"/>
          </a:xfrm>
        </p:spPr>
        <p:txBody>
          <a:bodyPr/>
          <a:lstStyle/>
          <a:p>
            <a:r>
              <a:rPr lang="ro-RO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Până în prezent  16 profesori de diferite discipline au beneficiat de formare în cadrul activităților –job shadowing</a:t>
            </a:r>
          </a:p>
          <a:p>
            <a:r>
              <a:rPr lang="ro-RO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2 profesori în primul an de Acreditare </a:t>
            </a:r>
          </a:p>
          <a:p>
            <a:r>
              <a:rPr lang="ro-RO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5 profesori în anul al II lea  an de Acreditare</a:t>
            </a:r>
          </a:p>
          <a:p>
            <a:r>
              <a:rPr lang="ro-RO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9 profesori în anul al III lea an de Acreditare</a:t>
            </a:r>
          </a:p>
          <a:p>
            <a:pPr marL="0" indent="0">
              <a:buNone/>
            </a:pP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1576176333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73819"/>
            <a:ext cx="9905998" cy="849674"/>
          </a:xfrm>
        </p:spPr>
        <p:txBody>
          <a:bodyPr>
            <a:normAutofit fontScale="90000"/>
          </a:bodyPr>
          <a:lstStyle/>
          <a:p>
            <a:pPr algn="ctr"/>
            <a:r>
              <a:rPr lang="ro-RO" dirty="0" smtClean="0"/>
              <a:t>1. Job shadowing în larissa –GRECIA</a:t>
            </a:r>
            <a:br>
              <a:rPr lang="ro-RO" dirty="0" smtClean="0"/>
            </a:b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6258" y="1223493"/>
            <a:ext cx="6714699" cy="4885409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o-RO" dirty="0" smtClean="0">
                <a:latin typeface="Arial" panose="020B0604020202020204" pitchFamily="34" charset="0"/>
                <a:cs typeface="Arial" panose="020B0604020202020204" pitchFamily="34" charset="0"/>
              </a:rPr>
              <a:t>Școala gazdă –The 3rd Gymnasium of Larissa , fost partener în cadrul unui proiect de parteneriat strategic</a:t>
            </a:r>
            <a:endParaRPr lang="ro-R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o-RO" dirty="0" smtClean="0">
                <a:latin typeface="Arial" panose="020B0604020202020204" pitchFamily="34" charset="0"/>
                <a:cs typeface="Arial" panose="020B0604020202020204" pitchFamily="34" charset="0"/>
              </a:rPr>
              <a:t>Mobilitatea </a:t>
            </a: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din Grecia </a:t>
            </a:r>
            <a:r>
              <a:rPr lang="ro-RO" dirty="0" smtClean="0">
                <a:latin typeface="Arial" panose="020B0604020202020204" pitchFamily="34" charset="0"/>
                <a:cs typeface="Arial" panose="020B0604020202020204" pitchFamily="34" charset="0"/>
              </a:rPr>
              <a:t>a oferit colegelor noastre </a:t>
            </a: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oportunitatea de a-și îmbunătăți strategia didactică cu noi metode și procedee în domeniul incluziunii, a educației digitale și a cetățeniei </a:t>
            </a:r>
            <a:r>
              <a:rPr lang="ro-RO" dirty="0" smtClean="0">
                <a:latin typeface="Arial" panose="020B0604020202020204" pitchFamily="34" charset="0"/>
                <a:cs typeface="Arial" panose="020B0604020202020204" pitchFamily="34" charset="0"/>
              </a:rPr>
              <a:t>active, a consolidat </a:t>
            </a: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cooperarea dintre cele două instituții educaționale europene, </a:t>
            </a:r>
            <a:r>
              <a:rPr lang="ro-RO" dirty="0" smtClean="0">
                <a:latin typeface="Arial" panose="020B0604020202020204" pitchFamily="34" charset="0"/>
                <a:cs typeface="Arial" panose="020B0604020202020204" pitchFamily="34" charset="0"/>
              </a:rPr>
              <a:t>a contribuit </a:t>
            </a: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la creșterea deschiderii școlii noastre către cultura și valorile Europei, asigurându-i un loc în rețeaua educațională europeană.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5808" y="1117566"/>
            <a:ext cx="4196988" cy="5559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25382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2B5F27"/>
      </a:dk2>
      <a:lt2>
        <a:srgbClr val="D8FC68"/>
      </a:lt2>
      <a:accent1>
        <a:srgbClr val="DDC855"/>
      </a:accent1>
      <a:accent2>
        <a:srgbClr val="FCA03D"/>
      </a:accent2>
      <a:accent3>
        <a:srgbClr val="E36439"/>
      </a:accent3>
      <a:accent4>
        <a:srgbClr val="C2935B"/>
      </a:accent4>
      <a:accent5>
        <a:srgbClr val="88C25C"/>
      </a:accent5>
      <a:accent6>
        <a:srgbClr val="BFCC86"/>
      </a:accent6>
      <a:hlink>
        <a:srgbClr val="FFCE23"/>
      </a:hlink>
      <a:folHlink>
        <a:srgbClr val="FDEB86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82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97ECCC31-8429-4523-BE8D-8F09B7A4D4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428</TotalTime>
  <Words>1370</Words>
  <Application>Microsoft Office PowerPoint</Application>
  <PresentationFormat>Widescreen</PresentationFormat>
  <Paragraphs>107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Arial Narrow</vt:lpstr>
      <vt:lpstr>Century Gothic</vt:lpstr>
      <vt:lpstr>coranto-2</vt:lpstr>
      <vt:lpstr>Trebuchet MS</vt:lpstr>
      <vt:lpstr>Tw Cen MT</vt:lpstr>
      <vt:lpstr>Wingdings</vt:lpstr>
      <vt:lpstr>Circuit</vt:lpstr>
      <vt:lpstr>VALORIFICAREA BUNELOR PRACTICI EUROPENE IN EDUCAȚIE PRIN EXPERIENȚE  DE TIP JOB SHADOWING IN CADRUL PROIECTELOR ERASMUS+</vt:lpstr>
      <vt:lpstr>Cuprins </vt:lpstr>
      <vt:lpstr>Introducere </vt:lpstr>
      <vt:lpstr>Obiectivele proiectului de Acreditare</vt:lpstr>
      <vt:lpstr>Proiecte –ACREDITARE </vt:lpstr>
      <vt:lpstr>Educația  europeană și rolul programului Erasmus+ </vt:lpstr>
      <vt:lpstr>Obiective</vt:lpstr>
      <vt:lpstr>Activități de tip job shadowing- oportunități pentru educație </vt:lpstr>
      <vt:lpstr>1. Job shadowing în larissa –GRECIA </vt:lpstr>
      <vt:lpstr>COOPERARE EUROPEANĂ </vt:lpstr>
      <vt:lpstr>2. Job shadowing în Portugalia</vt:lpstr>
      <vt:lpstr>3. Job shadowing în ISTANBUL, TURCIA</vt:lpstr>
      <vt:lpstr>PowerPoint Presentation</vt:lpstr>
      <vt:lpstr>4. JOB SHADOWING ÎN POLONIA</vt:lpstr>
      <vt:lpstr>Cooperare, schimb de bune practici</vt:lpstr>
      <vt:lpstr>PowerPoint Presentation</vt:lpstr>
      <vt:lpstr>6. JOB SHADOWING ÎN Portalegre, Portugalia</vt:lpstr>
      <vt:lpstr>PowerPoint Presentation</vt:lpstr>
      <vt:lpstr>7. JOB SHADOWING ÎN ALTAVILLA MILICIA, ITALIA</vt:lpstr>
      <vt:lpstr>Activități derulate</vt:lpstr>
      <vt:lpstr>Beneficii </vt:lpstr>
      <vt:lpstr>BUNE PRACTICI OBSERVATE LA ȘCOLILE PARTENERE</vt:lpstr>
      <vt:lpstr>Concluzii</vt:lpstr>
      <vt:lpstr>VĂ MULȚUMIM PENTRU ATENȚIE!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VALORIFICAREA BUNELOR PRACTICI EUROPENE IN EDUCAȚIE PRIN EXPERIENȚE  DE TIP JOB SHADOWING IN CADRUL PROIECTELOR ERASMUS+</dc:title>
  <dc:creator>mirela</dc:creator>
  <cp:lastModifiedBy>mirela</cp:lastModifiedBy>
  <cp:revision>50</cp:revision>
  <dcterms:created xsi:type="dcterms:W3CDTF">2026-05-18T17:48:22Z</dcterms:created>
  <dcterms:modified xsi:type="dcterms:W3CDTF">2026-05-20T08:38:28Z</dcterms:modified>
</cp:coreProperties>
</file>